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_rels/notesSlide67.xml.rels" ContentType="application/vnd.openxmlformats-package.relationships+xml"/>
  <Override PartName="/ppt/notesSlides/_rels/notesSlide61.xml.rels" ContentType="application/vnd.openxmlformats-package.relationships+xml"/>
  <Override PartName="/ppt/notesSlides/_rels/notesSlide66.xml.rels" ContentType="application/vnd.openxmlformats-package.relationships+xml"/>
  <Override PartName="/ppt/notesSlides/_rels/notesSlide60.xml.rels" ContentType="application/vnd.openxmlformats-package.relationships+xml"/>
  <Override PartName="/ppt/notesSlides/_rels/notesSlide65.xml.rels" ContentType="application/vnd.openxmlformats-package.relationships+xml"/>
  <Override PartName="/ppt/notesSlides/_rels/notesSlide62.xml.rels" ContentType="application/vnd.openxmlformats-package.relationships+xml"/>
  <Override PartName="/ppt/notesSlides/_rels/notesSlide56.xml.rels" ContentType="application/vnd.openxmlformats-package.relationships+xml"/>
  <Override PartName="/ppt/notesSlides/_rels/notesSlide46.xml.rels" ContentType="application/vnd.openxmlformats-package.relationships+xml"/>
  <Override PartName="/ppt/notesSlides/_rels/notesSlide63.xml.rels" ContentType="application/vnd.openxmlformats-package.relationships+xml"/>
  <Override PartName="/ppt/notesSlides/_rels/notesSlide50.xml.rels" ContentType="application/vnd.openxmlformats-package.relationships+xml"/>
  <Override PartName="/ppt/notesSlides/_rels/notesSlide15.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notesSlide60.xml" ContentType="application/vnd.openxmlformats-officedocument.presentationml.notesSlide+xml"/>
  <Override PartName="/ppt/notesSlides/notesSlide56.xml" ContentType="application/vnd.openxmlformats-officedocument.presentationml.notesSlide+xml"/>
  <Override PartName="/ppt/notesSlides/notesSlide46.xml" ContentType="application/vnd.openxmlformats-officedocument.presentationml.notesSlide+xml"/>
  <Override PartName="/ppt/notesSlides/notesSlide63.xml" ContentType="application/vnd.openxmlformats-officedocument.presentationml.notesSlide+xml"/>
  <Override PartName="/ppt/notesSlides/notesSlide50.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9.jpeg" ContentType="image/jpeg"/>
  <Override PartName="/ppt/media/image42.jpeg" ContentType="image/jpeg"/>
  <Override PartName="/ppt/media/image58.jpeg" ContentType="image/jpeg"/>
  <Override PartName="/ppt/media/image57.jpeg" ContentType="image/jpeg"/>
  <Override PartName="/ppt/media/image56.jpeg" ContentType="image/jpeg"/>
  <Override PartName="/ppt/media/image55.jpeg" ContentType="image/jpeg"/>
  <Override PartName="/ppt/media/image54.jpeg" ContentType="image/jpeg"/>
  <Override PartName="/ppt/media/image53.jpeg" ContentType="image/jpeg"/>
  <Override PartName="/ppt/media/image26.jpeg" ContentType="image/jpeg"/>
  <Override PartName="/ppt/media/image4.jpeg" ContentType="image/jpeg"/>
  <Override PartName="/ppt/media/image61.jpeg" ContentType="image/jpeg"/>
  <Override PartName="/ppt/media/image25.jpeg" ContentType="image/jpeg"/>
  <Override PartName="/ppt/media/image37.jpeg" ContentType="image/jpeg"/>
  <Override PartName="/ppt/media/image3.jpeg" ContentType="image/jpeg"/>
  <Override PartName="/ppt/media/image60.jpeg" ContentType="image/jpeg"/>
  <Override PartName="/ppt/media/image24.jpeg" ContentType="image/jpeg"/>
  <Override PartName="/ppt/media/image36.jpeg" ContentType="image/jpeg"/>
  <Override PartName="/ppt/media/image2.jpeg" ContentType="image/jpeg"/>
  <Override PartName="/ppt/media/image23.jpeg" ContentType="image/jpeg"/>
  <Override PartName="/ppt/media/image35.jpeg" ContentType="image/jpeg"/>
  <Override PartName="/ppt/media/image1.jpeg" ContentType="image/jpeg"/>
  <Override PartName="/ppt/media/image22.jpeg" ContentType="image/jpeg"/>
  <Override PartName="/ppt/media/image41.jpeg" ContentType="image/jpeg"/>
  <Override PartName="/ppt/media/image14.jpeg" ContentType="image/jpeg"/>
  <Override PartName="/ppt/media/image15.jpeg" ContentType="image/jpeg"/>
  <Override PartName="/ppt/media/image67.jpeg" ContentType="image/jpeg"/>
  <Override PartName="/ppt/media/image66.jpeg" ContentType="image/jpeg"/>
  <Override PartName="/ppt/media/image9.jpeg" ContentType="image/jpeg"/>
  <Override PartName="/ppt/media/image65.jpeg" ContentType="image/jpeg"/>
  <Override PartName="/ppt/media/image8.jpeg" ContentType="image/jpeg"/>
  <Override PartName="/ppt/media/image39.jpeg" ContentType="image/jpeg"/>
  <Override PartName="/ppt/media/image21.jpeg" ContentType="image/jpeg"/>
  <Override PartName="/ppt/media/image64.jpeg" ContentType="image/jpeg"/>
  <Override PartName="/ppt/media/image7.jpeg" ContentType="image/jpeg"/>
  <Override PartName="/ppt/media/image38.jpeg" ContentType="image/jpeg"/>
  <Override PartName="/ppt/media/image20.jpeg" ContentType="image/jpeg"/>
  <Override PartName="/ppt/media/image18.jpeg" ContentType="image/jpeg"/>
  <Override PartName="/ppt/media/image62.jpeg" ContentType="image/jpeg"/>
  <Override PartName="/ppt/media/image5.jpeg" ContentType="image/jpeg"/>
  <Override PartName="/ppt/media/image17.jpeg" ContentType="image/jpeg"/>
  <Override PartName="/ppt/media/image16.jpeg" ContentType="image/jpeg"/>
  <Override PartName="/ppt/media/image63.jpeg" ContentType="image/jpeg"/>
  <Override PartName="/ppt/media/image6.jpeg" ContentType="image/jpeg"/>
  <Override PartName="/ppt/media/image19.jpeg" ContentType="image/jpeg"/>
  <Override PartName="/ppt/media/image50.jpeg" ContentType="image/jpeg"/>
  <Override PartName="/ppt/media/image51.jpeg" ContentType="image/jpeg"/>
  <Override PartName="/ppt/media/image12.jpeg" ContentType="image/jpeg"/>
  <Override PartName="/ppt/media/image29.jpeg" ContentType="image/jpeg"/>
  <Override PartName="/ppt/media/image52.jpeg" ContentType="image/jpeg"/>
  <Override PartName="/ppt/media/image27.jpeg" ContentType="image/jpeg"/>
  <Override PartName="/ppt/media/image10.jpeg" ContentType="image/jpeg"/>
  <Override PartName="/ppt/media/image13.jpeg" ContentType="image/jpeg"/>
  <Override PartName="/ppt/media/image40.jpeg" ContentType="image/jpeg"/>
  <Override PartName="/ppt/media/image28.jpeg" ContentType="image/jpeg"/>
  <Override PartName="/ppt/media/image11.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9.xml" ContentType="application/vnd.openxmlformats-officedocument.presentationml.slide+xml"/>
  <Override PartName="/ppt/slides/slide61.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30.xml" ContentType="application/vnd.openxmlformats-officedocument.presentationml.slide+xml"/>
  <Override PartName="/ppt/slides/slide66.xml" ContentType="application/vnd.openxmlformats-officedocument.presentationml.slide+xml"/>
  <Override PartName="/ppt/slides/slide29.xml" ContentType="application/vnd.openxmlformats-officedocument.presentationml.slide+xml"/>
  <Override PartName="/ppt/slides/slide65.xml" ContentType="application/vnd.openxmlformats-officedocument.presentationml.slide+xml"/>
  <Override PartName="/ppt/slides/slide28.xml" ContentType="application/vnd.openxmlformats-officedocument.presentationml.slide+xml"/>
  <Override PartName="/ppt/slides/slide64.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63.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62.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_rels/slide32.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59.xml.rels" ContentType="application/vnd.openxmlformats-package.relationships+xml"/>
  <Override PartName="/ppt/slides/_rels/slide25.xml.rels" ContentType="application/vnd.openxmlformats-package.relationships+xml"/>
  <Override PartName="/ppt/slides/_rels/slide62.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36.xml.rels" ContentType="application/vnd.openxmlformats-package.relationships+xml"/>
  <Override PartName="/ppt/slides/_rels/slide4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51.xml.rels" ContentType="application/vnd.openxmlformats-package.relationships+xml"/>
  <Override PartName="/ppt/slides/_rels/slide42.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6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63.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52.xml.rels" ContentType="application/vnd.openxmlformats-package.relationships+xml"/>
  <Override PartName="/ppt/slides/_rels/slide67.xml.rels" ContentType="application/vnd.openxmlformats-package.relationships+xml"/>
  <Override PartName="/ppt/slides/_rels/slide57.xml.rels" ContentType="application/vnd.openxmlformats-package.relationships+xml"/>
  <Override PartName="/ppt/slides/_rels/slide61.xml.rels" ContentType="application/vnd.openxmlformats-package.relationships+xml"/>
  <Override PartName="/ppt/slides/_rels/slide58.xml.rels" ContentType="application/vnd.openxmlformats-package.relationships+xml"/>
  <Override PartName="/ppt/slides/_rels/slide65.xml.rels" ContentType="application/vnd.openxmlformats-package.relationships+xml"/>
  <Override PartName="/ppt/slides/_rels/slide18.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19.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33.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39.xml.rels" ContentType="application/vnd.openxmlformats-package.relationships+xml"/>
  <Override PartName="/ppt/slides/_rels/slide66.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slide6.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5BE6133-0A07-41F1-ACE8-5A3D9BB69823}"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216000" y="812520"/>
            <a:ext cx="7127280" cy="4008960"/>
          </a:xfrm>
          <a:prstGeom prst="rect">
            <a:avLst/>
          </a:prstGeom>
        </p:spPr>
      </p:sp>
      <p:sp>
        <p:nvSpPr>
          <p:cNvPr id="11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216000" y="812520"/>
            <a:ext cx="7127280" cy="4008960"/>
          </a:xfrm>
          <a:prstGeom prst="rect">
            <a:avLst/>
          </a:prstGeom>
        </p:spPr>
      </p:sp>
      <p:sp>
        <p:nvSpPr>
          <p:cNvPr id="11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216000" y="812520"/>
            <a:ext cx="7127280" cy="4008960"/>
          </a:xfrm>
          <a:prstGeom prst="rect">
            <a:avLst/>
          </a:prstGeom>
        </p:spPr>
      </p:sp>
      <p:sp>
        <p:nvSpPr>
          <p:cNvPr id="11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There are two forms of Fermat's theorem---use whichever form is most convenient.</a:t>
            </a:r>
            <a:endParaRPr b="0" lang="it-IT" sz="2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216000" y="812520"/>
            <a:ext cx="7127280" cy="4008960"/>
          </a:xfrm>
          <a:prstGeom prst="rect">
            <a:avLst/>
          </a:prstGeom>
        </p:spPr>
      </p:sp>
      <p:sp>
        <p:nvSpPr>
          <p:cNvPr id="12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Note that there are two forms of Euler's theorem---use the most relevant form.</a:t>
            </a:r>
            <a:endParaRPr b="0" lang="it-IT" sz="20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PlaceHolder 1"/>
          <p:cNvSpPr>
            <a:spLocks noGrp="1"/>
          </p:cNvSpPr>
          <p:nvPr>
            <p:ph type="sldImg"/>
          </p:nvPr>
        </p:nvSpPr>
        <p:spPr>
          <a:xfrm>
            <a:off x="216000" y="812520"/>
            <a:ext cx="7127280" cy="4008960"/>
          </a:xfrm>
          <a:prstGeom prst="rect">
            <a:avLst/>
          </a:prstGeom>
        </p:spPr>
      </p:sp>
      <p:sp>
        <p:nvSpPr>
          <p:cNvPr id="12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above definition is for normal arithmetic, not for modular arithmetic. Logarithm in normal arithmetic is the inverse operation of exponentiation. In modular arithmetic, modular logarithm is more commonly called \emph{discrete logarithm}. Note we replace $n$ with $p$---the reason will become apparent shortly.</a:t>
            </a:r>
            <a:endParaRPr b="0" lang="it-IT" sz="20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sldImg"/>
          </p:nvPr>
        </p:nvSpPr>
        <p:spPr>
          <a:xfrm>
            <a:off x="216000" y="812520"/>
            <a:ext cx="7127280" cy="4008960"/>
          </a:xfrm>
          <a:prstGeom prst="rect">
            <a:avLst/>
          </a:prstGeom>
        </p:spPr>
      </p:sp>
      <p:sp>
        <p:nvSpPr>
          <p:cNvPr id="12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From the above table we see 3 and 5 are primitive roots of 7.</a:t>
            </a:r>
            <a:endParaRPr b="0" lang="it-IT" sz="20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216000" y="812520"/>
            <a:ext cx="7127280" cy="4008960"/>
          </a:xfrm>
          <a:prstGeom prst="rect">
            <a:avLst/>
          </a:prstGeom>
        </p:spPr>
      </p:sp>
      <p:sp>
        <p:nvSpPr>
          <p:cNvPr id="12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Discrete logarithms to the base 3, modulo 7 are distinct since 3 is a primitive root of 7. Discrete logarithms to the base 5, modulo 7 are distinct since 5 is a primitive root of 7.</a:t>
            </a:r>
            <a:endParaRPr b="0" lang="it-IT" sz="20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sldImg"/>
          </p:nvPr>
        </p:nvSpPr>
        <p:spPr>
          <a:xfrm>
            <a:off x="216000" y="812520"/>
            <a:ext cx="7127280" cy="4008960"/>
          </a:xfrm>
          <a:prstGeom prst="rect">
            <a:avLst/>
          </a:prstGeom>
        </p:spPr>
      </p:sp>
      <p:sp>
        <p:nvSpPr>
          <p:cNvPr id="12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We see that 3, 5, 6, 7, 10, 11, 12 and 14 are primitive roots of 17.</a:t>
            </a:r>
            <a:endParaRPr b="0" lang="it-IT" sz="2000" spc="-1" strike="noStrike">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216000" y="812520"/>
            <a:ext cx="7127280" cy="4008960"/>
          </a:xfrm>
          <a:prstGeom prst="rect">
            <a:avLst/>
          </a:prstGeom>
        </p:spPr>
      </p:sp>
      <p:sp>
        <p:nvSpPr>
          <p:cNvPr id="13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discrete logarithm in modulo 17 can be calculated for the 8 primitive roots.</a:t>
            </a:r>
            <a:endParaRPr b="0" lang="it-IT" sz="2000" spc="-1" strike="noStrike">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216000" y="812520"/>
            <a:ext cx="7127280" cy="4008960"/>
          </a:xfrm>
          <a:prstGeom prst="rect">
            <a:avLst/>
          </a:prstGeom>
        </p:spPr>
      </p:sp>
      <p:sp>
        <p:nvSpPr>
          <p:cNvPr id="13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Also known as prime factorisation. While someone that knows $p$ and $q$ can easily calculate $n$, if an attacker knows only $n$ they cannot find $p$ and $q$.</a:t>
            </a:r>
            <a:endParaRPr b="0" lang="it-IT" sz="2000" spc="-1" strike="noStrike">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216000" y="812520"/>
            <a:ext cx="7127280" cy="4008960"/>
          </a:xfrm>
          <a:prstGeom prst="rect">
            <a:avLst/>
          </a:prstGeom>
        </p:spPr>
      </p:sp>
      <p:sp>
        <p:nvSpPr>
          <p:cNvPr id="13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it is easy to calculate Euler's totient of a prime, or of the multiplication of two primes if those primes are known, an attacker cannot calculate Euler's totient of sufficiently large non-prime number. Solving Euler's totient of $n$, where $n = pq$, is considered to be harder than integer factorisation.</a:t>
            </a:r>
            <a:endParaRPr b="0" lang="it-IT" sz="20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216000" y="812520"/>
            <a:ext cx="7127280" cy="4008960"/>
          </a:xfrm>
          <a:prstGeom prst="rect">
            <a:avLst/>
          </a:prstGeom>
        </p:spPr>
      </p:sp>
      <p:sp>
        <p:nvSpPr>
          <p:cNvPr id="13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modular exponentiation is relatively easy, such as calculating $b = a^i \bmod p$, the inverse operation of discrete logarithms is computationally hard. The complexity is considered comparable to that of integer factorisation. \\ When studying RSA and Diffie-Hellman, you will see how these hard problems in number theory are used to secure ciphers.</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216000" y="812520"/>
            <a:ext cx="7127280" cy="4008960"/>
          </a:xfrm>
          <a:prstGeom prst="rect">
            <a:avLst/>
          </a:prstGeom>
        </p:spPr>
      </p:sp>
      <p:sp>
        <p:nvSpPr>
          <p:cNvPr id="11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1.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1.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1.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1.xml"/><Relationship Id="rId3"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1.xml"/><Relationship Id="rId3"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1.xml"/><Relationship Id="rId3"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1.xml"/><Relationship Id="rId3" Type="http://schemas.openxmlformats.org/officeDocument/2006/relationships/notesSlide" Target="../notesSlides/notesSlide67.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2022-01-04T14:42:43Z</dcterms:created>
  <dc:creator/>
  <dc:description/>
  <dc:language>en-AU</dc:language>
  <cp:lastModifiedBy/>
  <cp:revision>1</cp:revision>
  <dc:subject/>
  <dc:title/>
</cp:coreProperties>
</file>